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2" r:id="rId18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700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939038-13EA-4A1F-AE93-2FD0F753E68E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E8062A8-2371-4ABB-B290-9766CC97DB71}">
      <dgm:prSet custT="1"/>
      <dgm:spPr/>
      <dgm:t>
        <a:bodyPr/>
        <a:lstStyle/>
        <a:p>
          <a:pPr marL="457200" indent="-228600" algn="l" defTabSz="914400" rtl="0" eaLnBrk="1" latinLnBrk="0" hangingPunct="1">
            <a:lnSpc>
              <a:spcPct val="90000"/>
            </a:lnSpc>
            <a:spcBef>
              <a:spcPts val="1000"/>
            </a:spcBef>
            <a:spcAft>
              <a:spcPts val="600"/>
            </a:spcAft>
            <a:buFont typeface="Arial" panose="020B0604020202020204" pitchFamily="34" charset="0"/>
            <a:buChar char="•"/>
          </a:pPr>
          <a:r>
            <a:rPr lang="en-US" sz="2000" b="1" kern="1200" dirty="0">
              <a:solidFill>
                <a:schemeClr val="bg1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    Airline Passenger Satisfaction survey, consists of approximately  130,000 American Airlines passengers. </a:t>
          </a:r>
        </a:p>
      </dgm:t>
    </dgm:pt>
    <dgm:pt modelId="{490A908E-86EB-4644-A315-8BDF255264B0}" type="parTrans" cxnId="{1EAB626B-AEC3-4978-B602-46838AB0F206}">
      <dgm:prSet/>
      <dgm:spPr/>
      <dgm:t>
        <a:bodyPr/>
        <a:lstStyle/>
        <a:p>
          <a:endParaRPr lang="en-US"/>
        </a:p>
      </dgm:t>
    </dgm:pt>
    <dgm:pt modelId="{25BF27D3-92B3-45A6-9D37-9B0F24E82BF7}" type="sibTrans" cxnId="{1EAB626B-AEC3-4978-B602-46838AB0F206}">
      <dgm:prSet/>
      <dgm:spPr/>
      <dgm:t>
        <a:bodyPr/>
        <a:lstStyle/>
        <a:p>
          <a:endParaRPr lang="en-US"/>
        </a:p>
      </dgm:t>
    </dgm:pt>
    <dgm:pt modelId="{C8FF5AAD-B7FF-436D-BB2A-5FB7AB139580}">
      <dgm:prSet custT="1"/>
      <dgm:spPr/>
      <dgm:t>
        <a:bodyPr/>
        <a:lstStyle/>
        <a:p>
          <a:pPr algn="l"/>
          <a:r>
            <a:rPr lang="en-US" sz="2000" b="1" kern="1200" dirty="0">
              <a:solidFill>
                <a:prstClr val="white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Contains basic personal information, flight information and the rating (0-5 range) each passenger gave to a wide variety of flight related services. </a:t>
          </a:r>
        </a:p>
      </dgm:t>
    </dgm:pt>
    <dgm:pt modelId="{3F32CCDD-B431-4EDA-83D1-479A8889F9BE}" type="parTrans" cxnId="{0541B078-DEF1-4360-849B-14FD1F44ECFC}">
      <dgm:prSet/>
      <dgm:spPr/>
      <dgm:t>
        <a:bodyPr/>
        <a:lstStyle/>
        <a:p>
          <a:endParaRPr lang="en-US"/>
        </a:p>
      </dgm:t>
    </dgm:pt>
    <dgm:pt modelId="{B3B6BF60-C3C2-40A6-8186-6C0C5FB971A7}" type="sibTrans" cxnId="{0541B078-DEF1-4360-849B-14FD1F44ECFC}">
      <dgm:prSet/>
      <dgm:spPr/>
      <dgm:t>
        <a:bodyPr/>
        <a:lstStyle/>
        <a:p>
          <a:endParaRPr lang="en-US"/>
        </a:p>
      </dgm:t>
    </dgm:pt>
    <dgm:pt modelId="{CEC14654-4DF3-495C-8A00-5C6CF6C57085}">
      <dgm:prSet custT="1"/>
      <dgm:spPr/>
      <dgm:t>
        <a:bodyPr/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prstClr val="white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At the end of the survey, each passenger was requested to state whether they were overall Satisfied, or Neutral/Dissatisfied.</a:t>
          </a:r>
        </a:p>
      </dgm:t>
    </dgm:pt>
    <dgm:pt modelId="{37C37FA2-45A1-4CC2-A964-E5AC5EB6D936}" type="parTrans" cxnId="{38874F17-47DA-4C4F-8568-912128A84905}">
      <dgm:prSet/>
      <dgm:spPr/>
      <dgm:t>
        <a:bodyPr/>
        <a:lstStyle/>
        <a:p>
          <a:endParaRPr lang="en-US"/>
        </a:p>
      </dgm:t>
    </dgm:pt>
    <dgm:pt modelId="{317F5C8D-D373-4085-B85D-7B15BF9E0619}" type="sibTrans" cxnId="{38874F17-47DA-4C4F-8568-912128A84905}">
      <dgm:prSet/>
      <dgm:spPr/>
      <dgm:t>
        <a:bodyPr/>
        <a:lstStyle/>
        <a:p>
          <a:endParaRPr lang="en-US"/>
        </a:p>
      </dgm:t>
    </dgm:pt>
    <dgm:pt modelId="{A0F3AF91-48E8-40DF-BE5F-90FA3D6C1542}" type="pres">
      <dgm:prSet presAssocID="{C5939038-13EA-4A1F-AE93-2FD0F753E68E}" presName="diagram" presStyleCnt="0">
        <dgm:presLayoutVars>
          <dgm:dir/>
          <dgm:resizeHandles val="exact"/>
        </dgm:presLayoutVars>
      </dgm:prSet>
      <dgm:spPr/>
    </dgm:pt>
    <dgm:pt modelId="{B97FA6BA-79CE-43F5-9C2C-57327F8CB7F8}" type="pres">
      <dgm:prSet presAssocID="{BE8062A8-2371-4ABB-B290-9766CC97DB71}" presName="node" presStyleLbl="node1" presStyleIdx="0" presStyleCnt="3" custLinFactNeighborX="-2888" custLinFactNeighborY="-351">
        <dgm:presLayoutVars>
          <dgm:bulletEnabled val="1"/>
        </dgm:presLayoutVars>
      </dgm:prSet>
      <dgm:spPr/>
    </dgm:pt>
    <dgm:pt modelId="{DFF98DB6-4B16-47A1-8B04-2F6BB792A6BB}" type="pres">
      <dgm:prSet presAssocID="{25BF27D3-92B3-45A6-9D37-9B0F24E82BF7}" presName="sibTrans" presStyleCnt="0"/>
      <dgm:spPr/>
    </dgm:pt>
    <dgm:pt modelId="{5E1AB99A-7ECC-4429-8387-FC7F02CC4C74}" type="pres">
      <dgm:prSet presAssocID="{C8FF5AAD-B7FF-436D-BB2A-5FB7AB139580}" presName="node" presStyleLbl="node1" presStyleIdx="1" presStyleCnt="3">
        <dgm:presLayoutVars>
          <dgm:bulletEnabled val="1"/>
        </dgm:presLayoutVars>
      </dgm:prSet>
      <dgm:spPr/>
    </dgm:pt>
    <dgm:pt modelId="{45FBA9B5-F10B-4DF6-8732-2AD327528224}" type="pres">
      <dgm:prSet presAssocID="{B3B6BF60-C3C2-40A6-8186-6C0C5FB971A7}" presName="sibTrans" presStyleCnt="0"/>
      <dgm:spPr/>
    </dgm:pt>
    <dgm:pt modelId="{1FD3CB9B-E1E0-4385-A409-3D01C89C9F18}" type="pres">
      <dgm:prSet presAssocID="{CEC14654-4DF3-495C-8A00-5C6CF6C57085}" presName="node" presStyleLbl="node1" presStyleIdx="2" presStyleCnt="3">
        <dgm:presLayoutVars>
          <dgm:bulletEnabled val="1"/>
        </dgm:presLayoutVars>
      </dgm:prSet>
      <dgm:spPr/>
    </dgm:pt>
  </dgm:ptLst>
  <dgm:cxnLst>
    <dgm:cxn modelId="{38874F17-47DA-4C4F-8568-912128A84905}" srcId="{C5939038-13EA-4A1F-AE93-2FD0F753E68E}" destId="{CEC14654-4DF3-495C-8A00-5C6CF6C57085}" srcOrd="2" destOrd="0" parTransId="{37C37FA2-45A1-4CC2-A964-E5AC5EB6D936}" sibTransId="{317F5C8D-D373-4085-B85D-7B15BF9E0619}"/>
    <dgm:cxn modelId="{FB52623F-B911-4D39-B105-39886D471566}" type="presOf" srcId="{BE8062A8-2371-4ABB-B290-9766CC97DB71}" destId="{B97FA6BA-79CE-43F5-9C2C-57327F8CB7F8}" srcOrd="0" destOrd="0" presId="urn:microsoft.com/office/officeart/2005/8/layout/default"/>
    <dgm:cxn modelId="{1EAB626B-AEC3-4978-B602-46838AB0F206}" srcId="{C5939038-13EA-4A1F-AE93-2FD0F753E68E}" destId="{BE8062A8-2371-4ABB-B290-9766CC97DB71}" srcOrd="0" destOrd="0" parTransId="{490A908E-86EB-4644-A315-8BDF255264B0}" sibTransId="{25BF27D3-92B3-45A6-9D37-9B0F24E82BF7}"/>
    <dgm:cxn modelId="{0541B078-DEF1-4360-849B-14FD1F44ECFC}" srcId="{C5939038-13EA-4A1F-AE93-2FD0F753E68E}" destId="{C8FF5AAD-B7FF-436D-BB2A-5FB7AB139580}" srcOrd="1" destOrd="0" parTransId="{3F32CCDD-B431-4EDA-83D1-479A8889F9BE}" sibTransId="{B3B6BF60-C3C2-40A6-8186-6C0C5FB971A7}"/>
    <dgm:cxn modelId="{0CDC24AF-1273-4931-A538-79A3346EC420}" type="presOf" srcId="{C8FF5AAD-B7FF-436D-BB2A-5FB7AB139580}" destId="{5E1AB99A-7ECC-4429-8387-FC7F02CC4C74}" srcOrd="0" destOrd="0" presId="urn:microsoft.com/office/officeart/2005/8/layout/default"/>
    <dgm:cxn modelId="{F6A5B5DA-F0DD-4584-9946-80BFDD329B19}" type="presOf" srcId="{CEC14654-4DF3-495C-8A00-5C6CF6C57085}" destId="{1FD3CB9B-E1E0-4385-A409-3D01C89C9F18}" srcOrd="0" destOrd="0" presId="urn:microsoft.com/office/officeart/2005/8/layout/default"/>
    <dgm:cxn modelId="{B663F9E0-EBC4-4E14-AF44-2193665BBF83}" type="presOf" srcId="{C5939038-13EA-4A1F-AE93-2FD0F753E68E}" destId="{A0F3AF91-48E8-40DF-BE5F-90FA3D6C1542}" srcOrd="0" destOrd="0" presId="urn:microsoft.com/office/officeart/2005/8/layout/default"/>
    <dgm:cxn modelId="{F44CA3AC-A23B-4EF7-B9F1-33AF37CC4A1E}" type="presParOf" srcId="{A0F3AF91-48E8-40DF-BE5F-90FA3D6C1542}" destId="{B97FA6BA-79CE-43F5-9C2C-57327F8CB7F8}" srcOrd="0" destOrd="0" presId="urn:microsoft.com/office/officeart/2005/8/layout/default"/>
    <dgm:cxn modelId="{1C9DEE13-A5E5-45BC-AC23-27AE0618F648}" type="presParOf" srcId="{A0F3AF91-48E8-40DF-BE5F-90FA3D6C1542}" destId="{DFF98DB6-4B16-47A1-8B04-2F6BB792A6BB}" srcOrd="1" destOrd="0" presId="urn:microsoft.com/office/officeart/2005/8/layout/default"/>
    <dgm:cxn modelId="{70B6EEF0-8AAD-4BCD-8717-341465848FD9}" type="presParOf" srcId="{A0F3AF91-48E8-40DF-BE5F-90FA3D6C1542}" destId="{5E1AB99A-7ECC-4429-8387-FC7F02CC4C74}" srcOrd="2" destOrd="0" presId="urn:microsoft.com/office/officeart/2005/8/layout/default"/>
    <dgm:cxn modelId="{A77208E6-B869-4A5A-8162-7A4907459E79}" type="presParOf" srcId="{A0F3AF91-48E8-40DF-BE5F-90FA3D6C1542}" destId="{45FBA9B5-F10B-4DF6-8732-2AD327528224}" srcOrd="3" destOrd="0" presId="urn:microsoft.com/office/officeart/2005/8/layout/default"/>
    <dgm:cxn modelId="{F1D57327-3D68-4317-A0FE-625416628EC9}" type="presParOf" srcId="{A0F3AF91-48E8-40DF-BE5F-90FA3D6C1542}" destId="{1FD3CB9B-E1E0-4385-A409-3D01C89C9F18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71E3EFB-B65B-48AA-86EE-FADCD4C3D9C5}" type="doc">
      <dgm:prSet loTypeId="urn:microsoft.com/office/officeart/2005/8/layout/hierarchy1" loCatId="hierarchy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FE000E1-769E-4D72-9B99-3A81C25A1040}">
      <dgm:prSet custT="1"/>
      <dgm:spPr/>
      <dgm:t>
        <a:bodyPr/>
        <a:lstStyle/>
        <a:p>
          <a:pPr marL="457200" indent="-228600" algn="ctr" defTabSz="914400" rtl="0" eaLnBrk="1" latinLnBrk="0" hangingPunct="1">
            <a:lnSpc>
              <a:spcPct val="90000"/>
            </a:lnSpc>
            <a:spcBef>
              <a:spcPts val="1000"/>
            </a:spcBef>
            <a:spcAft>
              <a:spcPts val="600"/>
            </a:spcAft>
            <a:buFont typeface="Arial" panose="020B0604020202020204" pitchFamily="34" charset="0"/>
            <a:buChar char="•"/>
          </a:pPr>
          <a:r>
            <a:rPr lang="en-US" sz="1600" b="1" kern="1200" dirty="0">
              <a:solidFill>
                <a:schemeClr val="tx1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     What are the satisfaction rates among relevant passenger groups?</a:t>
          </a:r>
        </a:p>
      </dgm:t>
    </dgm:pt>
    <dgm:pt modelId="{9EFBF927-5DB3-4B91-B0CD-4CAD2F483621}" type="parTrans" cxnId="{E0C79E5F-1FEB-4396-BBFA-91A051404A82}">
      <dgm:prSet/>
      <dgm:spPr/>
      <dgm:t>
        <a:bodyPr/>
        <a:lstStyle/>
        <a:p>
          <a:endParaRPr lang="en-US"/>
        </a:p>
      </dgm:t>
    </dgm:pt>
    <dgm:pt modelId="{F04154BC-8CCE-461D-BF5A-7EABC96EB311}" type="sibTrans" cxnId="{E0C79E5F-1FEB-4396-BBFA-91A051404A82}">
      <dgm:prSet/>
      <dgm:spPr/>
      <dgm:t>
        <a:bodyPr/>
        <a:lstStyle/>
        <a:p>
          <a:endParaRPr lang="en-US"/>
        </a:p>
      </dgm:t>
    </dgm:pt>
    <dgm:pt modelId="{9F22F306-5EA8-45F8-8C1D-A141C51ED064}">
      <dgm:prSet custT="1"/>
      <dgm:spPr/>
      <dgm:t>
        <a:bodyPr/>
        <a:lstStyle/>
        <a:p>
          <a:pPr algn="ctr"/>
          <a:r>
            <a:rPr lang="en-US" sz="1600" b="1" kern="1200" dirty="0">
              <a:solidFill>
                <a:prstClr val="black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What is the average rating for each service among relevant passenger groups?</a:t>
          </a:r>
        </a:p>
      </dgm:t>
    </dgm:pt>
    <dgm:pt modelId="{873FEA81-D38C-4FA7-AFEE-202D9AF7339C}" type="parTrans" cxnId="{27A07E39-2518-46C3-9A09-EEA2A5DE9D1B}">
      <dgm:prSet/>
      <dgm:spPr/>
      <dgm:t>
        <a:bodyPr/>
        <a:lstStyle/>
        <a:p>
          <a:endParaRPr lang="en-US"/>
        </a:p>
      </dgm:t>
    </dgm:pt>
    <dgm:pt modelId="{9188B8BE-08EF-4CF7-B694-016EAA4101EB}" type="sibTrans" cxnId="{27A07E39-2518-46C3-9A09-EEA2A5DE9D1B}">
      <dgm:prSet/>
      <dgm:spPr/>
      <dgm:t>
        <a:bodyPr/>
        <a:lstStyle/>
        <a:p>
          <a:endParaRPr lang="en-US"/>
        </a:p>
      </dgm:t>
    </dgm:pt>
    <dgm:pt modelId="{FCF3DC03-8A1B-470B-9796-6CB15981C367}">
      <dgm:prSet custT="1"/>
      <dgm:spPr/>
      <dgm:t>
        <a:bodyPr/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prstClr val="black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What affects passenger satisfaction the most?</a:t>
          </a:r>
        </a:p>
      </dgm:t>
    </dgm:pt>
    <dgm:pt modelId="{22461800-DCF7-43FE-9835-93BB0363BF0B}" type="parTrans" cxnId="{D188ADB0-F9B2-47CD-A68C-7FA250248D26}">
      <dgm:prSet/>
      <dgm:spPr/>
      <dgm:t>
        <a:bodyPr/>
        <a:lstStyle/>
        <a:p>
          <a:endParaRPr lang="en-US"/>
        </a:p>
      </dgm:t>
    </dgm:pt>
    <dgm:pt modelId="{671A2E06-4400-45DA-8644-F78602097F80}" type="sibTrans" cxnId="{D188ADB0-F9B2-47CD-A68C-7FA250248D26}">
      <dgm:prSet/>
      <dgm:spPr/>
      <dgm:t>
        <a:bodyPr/>
        <a:lstStyle/>
        <a:p>
          <a:endParaRPr lang="en-US"/>
        </a:p>
      </dgm:t>
    </dgm:pt>
    <dgm:pt modelId="{34474DC4-3E6C-4446-819B-1B1071863AB5}">
      <dgm:prSet custT="1"/>
      <dgm:spPr/>
      <dgm:t>
        <a:bodyPr/>
        <a:lstStyle/>
        <a:p>
          <a:r>
            <a:rPr lang="en-US" sz="1600" b="1" kern="1200" dirty="0">
              <a:solidFill>
                <a:prstClr val="black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How can the company efficiently improve satisfaction rates?</a:t>
          </a:r>
          <a:endParaRPr lang="en-US" sz="2100" kern="1200" dirty="0"/>
        </a:p>
      </dgm:t>
    </dgm:pt>
    <dgm:pt modelId="{0CF306C1-AE94-4BBB-9C0B-5C904F7EA267}" type="parTrans" cxnId="{EA3FE653-27E8-4244-807E-3C0212BF3AA0}">
      <dgm:prSet/>
      <dgm:spPr/>
      <dgm:t>
        <a:bodyPr/>
        <a:lstStyle/>
        <a:p>
          <a:endParaRPr lang="en-US"/>
        </a:p>
      </dgm:t>
    </dgm:pt>
    <dgm:pt modelId="{374439D4-6DF6-4485-AB24-E6D7D604F453}" type="sibTrans" cxnId="{EA3FE653-27E8-4244-807E-3C0212BF3AA0}">
      <dgm:prSet/>
      <dgm:spPr/>
      <dgm:t>
        <a:bodyPr/>
        <a:lstStyle/>
        <a:p>
          <a:endParaRPr lang="en-US"/>
        </a:p>
      </dgm:t>
    </dgm:pt>
    <dgm:pt modelId="{E97F1A3B-AE56-4F08-B882-8D8E5AAA062E}" type="pres">
      <dgm:prSet presAssocID="{371E3EFB-B65B-48AA-86EE-FADCD4C3D9C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CD2F58-B1BF-4B8C-87F3-E860D37B9FAF}" type="pres">
      <dgm:prSet presAssocID="{2FE000E1-769E-4D72-9B99-3A81C25A1040}" presName="hierRoot1" presStyleCnt="0"/>
      <dgm:spPr/>
    </dgm:pt>
    <dgm:pt modelId="{FB7E55B9-F5BD-41D4-86ED-8F9FEE79F299}" type="pres">
      <dgm:prSet presAssocID="{2FE000E1-769E-4D72-9B99-3A81C25A1040}" presName="composite" presStyleCnt="0"/>
      <dgm:spPr/>
    </dgm:pt>
    <dgm:pt modelId="{43EA563A-E713-44FF-B563-94DE0701C991}" type="pres">
      <dgm:prSet presAssocID="{2FE000E1-769E-4D72-9B99-3A81C25A1040}" presName="background" presStyleLbl="node0" presStyleIdx="0" presStyleCnt="4"/>
      <dgm:spPr/>
    </dgm:pt>
    <dgm:pt modelId="{20BB1BE2-0A22-4D51-87AE-983F7B20E966}" type="pres">
      <dgm:prSet presAssocID="{2FE000E1-769E-4D72-9B99-3A81C25A1040}" presName="text" presStyleLbl="fgAcc0" presStyleIdx="0" presStyleCnt="4">
        <dgm:presLayoutVars>
          <dgm:chPref val="3"/>
        </dgm:presLayoutVars>
      </dgm:prSet>
      <dgm:spPr/>
    </dgm:pt>
    <dgm:pt modelId="{0410C9B4-3B79-49C8-AA64-12B2E8A4CDC7}" type="pres">
      <dgm:prSet presAssocID="{2FE000E1-769E-4D72-9B99-3A81C25A1040}" presName="hierChild2" presStyleCnt="0"/>
      <dgm:spPr/>
    </dgm:pt>
    <dgm:pt modelId="{55BDC699-8207-4B95-8B46-B679387DEE81}" type="pres">
      <dgm:prSet presAssocID="{9F22F306-5EA8-45F8-8C1D-A141C51ED064}" presName="hierRoot1" presStyleCnt="0"/>
      <dgm:spPr/>
    </dgm:pt>
    <dgm:pt modelId="{B2DB2B4C-B4FB-435B-B2A3-AF294ED3E97B}" type="pres">
      <dgm:prSet presAssocID="{9F22F306-5EA8-45F8-8C1D-A141C51ED064}" presName="composite" presStyleCnt="0"/>
      <dgm:spPr/>
    </dgm:pt>
    <dgm:pt modelId="{DC15FBDD-3A5B-4321-B404-E15D83E71C41}" type="pres">
      <dgm:prSet presAssocID="{9F22F306-5EA8-45F8-8C1D-A141C51ED064}" presName="background" presStyleLbl="node0" presStyleIdx="1" presStyleCnt="4"/>
      <dgm:spPr/>
    </dgm:pt>
    <dgm:pt modelId="{E515C34B-9D56-4AC2-86C5-D9A6C3EDF9C2}" type="pres">
      <dgm:prSet presAssocID="{9F22F306-5EA8-45F8-8C1D-A141C51ED064}" presName="text" presStyleLbl="fgAcc0" presStyleIdx="1" presStyleCnt="4">
        <dgm:presLayoutVars>
          <dgm:chPref val="3"/>
        </dgm:presLayoutVars>
      </dgm:prSet>
      <dgm:spPr/>
    </dgm:pt>
    <dgm:pt modelId="{96D5F2A2-8177-4000-A8E6-C7EEC3D1C46F}" type="pres">
      <dgm:prSet presAssocID="{9F22F306-5EA8-45F8-8C1D-A141C51ED064}" presName="hierChild2" presStyleCnt="0"/>
      <dgm:spPr/>
    </dgm:pt>
    <dgm:pt modelId="{A1DC754E-CCD7-40CA-8543-5FD302FC50DD}" type="pres">
      <dgm:prSet presAssocID="{FCF3DC03-8A1B-470B-9796-6CB15981C367}" presName="hierRoot1" presStyleCnt="0"/>
      <dgm:spPr/>
    </dgm:pt>
    <dgm:pt modelId="{375B76FB-F5D0-4C95-888E-8A54173BA7DE}" type="pres">
      <dgm:prSet presAssocID="{FCF3DC03-8A1B-470B-9796-6CB15981C367}" presName="composite" presStyleCnt="0"/>
      <dgm:spPr/>
    </dgm:pt>
    <dgm:pt modelId="{66DD887E-D60A-4556-B93A-B8581937CCC3}" type="pres">
      <dgm:prSet presAssocID="{FCF3DC03-8A1B-470B-9796-6CB15981C367}" presName="background" presStyleLbl="node0" presStyleIdx="2" presStyleCnt="4"/>
      <dgm:spPr/>
    </dgm:pt>
    <dgm:pt modelId="{2B7D2A6C-A273-4273-B045-A0031B3C26F5}" type="pres">
      <dgm:prSet presAssocID="{FCF3DC03-8A1B-470B-9796-6CB15981C367}" presName="text" presStyleLbl="fgAcc0" presStyleIdx="2" presStyleCnt="4">
        <dgm:presLayoutVars>
          <dgm:chPref val="3"/>
        </dgm:presLayoutVars>
      </dgm:prSet>
      <dgm:spPr/>
    </dgm:pt>
    <dgm:pt modelId="{DAE0AC4C-6682-4CA0-87F3-6FB04BCBCD74}" type="pres">
      <dgm:prSet presAssocID="{FCF3DC03-8A1B-470B-9796-6CB15981C367}" presName="hierChild2" presStyleCnt="0"/>
      <dgm:spPr/>
    </dgm:pt>
    <dgm:pt modelId="{1F4E24DE-95F0-446B-87AA-E061F5B1A5DB}" type="pres">
      <dgm:prSet presAssocID="{34474DC4-3E6C-4446-819B-1B1071863AB5}" presName="hierRoot1" presStyleCnt="0"/>
      <dgm:spPr/>
    </dgm:pt>
    <dgm:pt modelId="{52B8C864-B2A9-45F0-A029-40709B0828B7}" type="pres">
      <dgm:prSet presAssocID="{34474DC4-3E6C-4446-819B-1B1071863AB5}" presName="composite" presStyleCnt="0"/>
      <dgm:spPr/>
    </dgm:pt>
    <dgm:pt modelId="{6D2E2ABB-3A9B-4444-A6E7-3DED0F6711F3}" type="pres">
      <dgm:prSet presAssocID="{34474DC4-3E6C-4446-819B-1B1071863AB5}" presName="background" presStyleLbl="node0" presStyleIdx="3" presStyleCnt="4"/>
      <dgm:spPr/>
    </dgm:pt>
    <dgm:pt modelId="{9BE135CE-5947-4B7B-B865-12412DE11905}" type="pres">
      <dgm:prSet presAssocID="{34474DC4-3E6C-4446-819B-1B1071863AB5}" presName="text" presStyleLbl="fgAcc0" presStyleIdx="3" presStyleCnt="4">
        <dgm:presLayoutVars>
          <dgm:chPref val="3"/>
        </dgm:presLayoutVars>
      </dgm:prSet>
      <dgm:spPr/>
    </dgm:pt>
    <dgm:pt modelId="{E3C442E5-459F-4E4B-9429-CF956D0C1996}" type="pres">
      <dgm:prSet presAssocID="{34474DC4-3E6C-4446-819B-1B1071863AB5}" presName="hierChild2" presStyleCnt="0"/>
      <dgm:spPr/>
    </dgm:pt>
  </dgm:ptLst>
  <dgm:cxnLst>
    <dgm:cxn modelId="{27A07E39-2518-46C3-9A09-EEA2A5DE9D1B}" srcId="{371E3EFB-B65B-48AA-86EE-FADCD4C3D9C5}" destId="{9F22F306-5EA8-45F8-8C1D-A141C51ED064}" srcOrd="1" destOrd="0" parTransId="{873FEA81-D38C-4FA7-AFEE-202D9AF7339C}" sibTransId="{9188B8BE-08EF-4CF7-B694-016EAA4101EB}"/>
    <dgm:cxn modelId="{E9EE765E-55D1-4496-B2DF-18BB34720E3B}" type="presOf" srcId="{34474DC4-3E6C-4446-819B-1B1071863AB5}" destId="{9BE135CE-5947-4B7B-B865-12412DE11905}" srcOrd="0" destOrd="0" presId="urn:microsoft.com/office/officeart/2005/8/layout/hierarchy1"/>
    <dgm:cxn modelId="{E0C79E5F-1FEB-4396-BBFA-91A051404A82}" srcId="{371E3EFB-B65B-48AA-86EE-FADCD4C3D9C5}" destId="{2FE000E1-769E-4D72-9B99-3A81C25A1040}" srcOrd="0" destOrd="0" parTransId="{9EFBF927-5DB3-4B91-B0CD-4CAD2F483621}" sibTransId="{F04154BC-8CCE-461D-BF5A-7EABC96EB311}"/>
    <dgm:cxn modelId="{F8F1274B-D154-4390-8FC6-0A0742593910}" type="presOf" srcId="{9F22F306-5EA8-45F8-8C1D-A141C51ED064}" destId="{E515C34B-9D56-4AC2-86C5-D9A6C3EDF9C2}" srcOrd="0" destOrd="0" presId="urn:microsoft.com/office/officeart/2005/8/layout/hierarchy1"/>
    <dgm:cxn modelId="{EA3FE653-27E8-4244-807E-3C0212BF3AA0}" srcId="{371E3EFB-B65B-48AA-86EE-FADCD4C3D9C5}" destId="{34474DC4-3E6C-4446-819B-1B1071863AB5}" srcOrd="3" destOrd="0" parTransId="{0CF306C1-AE94-4BBB-9C0B-5C904F7EA267}" sibTransId="{374439D4-6DF6-4485-AB24-E6D7D604F453}"/>
    <dgm:cxn modelId="{D188ADB0-F9B2-47CD-A68C-7FA250248D26}" srcId="{371E3EFB-B65B-48AA-86EE-FADCD4C3D9C5}" destId="{FCF3DC03-8A1B-470B-9796-6CB15981C367}" srcOrd="2" destOrd="0" parTransId="{22461800-DCF7-43FE-9835-93BB0363BF0B}" sibTransId="{671A2E06-4400-45DA-8644-F78602097F80}"/>
    <dgm:cxn modelId="{984084BC-A8BC-4487-84BE-B64D08B650E4}" type="presOf" srcId="{FCF3DC03-8A1B-470B-9796-6CB15981C367}" destId="{2B7D2A6C-A273-4273-B045-A0031B3C26F5}" srcOrd="0" destOrd="0" presId="urn:microsoft.com/office/officeart/2005/8/layout/hierarchy1"/>
    <dgm:cxn modelId="{5D9A1DCA-507F-4F5B-A7B7-50299FF69514}" type="presOf" srcId="{371E3EFB-B65B-48AA-86EE-FADCD4C3D9C5}" destId="{E97F1A3B-AE56-4F08-B882-8D8E5AAA062E}" srcOrd="0" destOrd="0" presId="urn:microsoft.com/office/officeart/2005/8/layout/hierarchy1"/>
    <dgm:cxn modelId="{7DC2EBE2-8C67-4E94-A32E-C84965361C04}" type="presOf" srcId="{2FE000E1-769E-4D72-9B99-3A81C25A1040}" destId="{20BB1BE2-0A22-4D51-87AE-983F7B20E966}" srcOrd="0" destOrd="0" presId="urn:microsoft.com/office/officeart/2005/8/layout/hierarchy1"/>
    <dgm:cxn modelId="{57AC0221-E435-4F9B-BEC4-FDA7D02945EE}" type="presParOf" srcId="{E97F1A3B-AE56-4F08-B882-8D8E5AAA062E}" destId="{F3CD2F58-B1BF-4B8C-87F3-E860D37B9FAF}" srcOrd="0" destOrd="0" presId="urn:microsoft.com/office/officeart/2005/8/layout/hierarchy1"/>
    <dgm:cxn modelId="{88098A91-9378-47AE-A480-FE668A3A8AD1}" type="presParOf" srcId="{F3CD2F58-B1BF-4B8C-87F3-E860D37B9FAF}" destId="{FB7E55B9-F5BD-41D4-86ED-8F9FEE79F299}" srcOrd="0" destOrd="0" presId="urn:microsoft.com/office/officeart/2005/8/layout/hierarchy1"/>
    <dgm:cxn modelId="{6D3DB02F-C0C9-4052-B420-26557B7C8A35}" type="presParOf" srcId="{FB7E55B9-F5BD-41D4-86ED-8F9FEE79F299}" destId="{43EA563A-E713-44FF-B563-94DE0701C991}" srcOrd="0" destOrd="0" presId="urn:microsoft.com/office/officeart/2005/8/layout/hierarchy1"/>
    <dgm:cxn modelId="{209502B1-10EA-4C90-9B18-B35461356484}" type="presParOf" srcId="{FB7E55B9-F5BD-41D4-86ED-8F9FEE79F299}" destId="{20BB1BE2-0A22-4D51-87AE-983F7B20E966}" srcOrd="1" destOrd="0" presId="urn:microsoft.com/office/officeart/2005/8/layout/hierarchy1"/>
    <dgm:cxn modelId="{D8753FDF-EBFA-4F99-8EC2-685F1F7DD262}" type="presParOf" srcId="{F3CD2F58-B1BF-4B8C-87F3-E860D37B9FAF}" destId="{0410C9B4-3B79-49C8-AA64-12B2E8A4CDC7}" srcOrd="1" destOrd="0" presId="urn:microsoft.com/office/officeart/2005/8/layout/hierarchy1"/>
    <dgm:cxn modelId="{9B1AEA20-FC89-4E4F-B7E1-EE5308710E46}" type="presParOf" srcId="{E97F1A3B-AE56-4F08-B882-8D8E5AAA062E}" destId="{55BDC699-8207-4B95-8B46-B679387DEE81}" srcOrd="1" destOrd="0" presId="urn:microsoft.com/office/officeart/2005/8/layout/hierarchy1"/>
    <dgm:cxn modelId="{44BA5603-6095-4E1C-AD93-49E04B892191}" type="presParOf" srcId="{55BDC699-8207-4B95-8B46-B679387DEE81}" destId="{B2DB2B4C-B4FB-435B-B2A3-AF294ED3E97B}" srcOrd="0" destOrd="0" presId="urn:microsoft.com/office/officeart/2005/8/layout/hierarchy1"/>
    <dgm:cxn modelId="{A3D8D336-B963-4D1D-9459-6B809CDBAE2F}" type="presParOf" srcId="{B2DB2B4C-B4FB-435B-B2A3-AF294ED3E97B}" destId="{DC15FBDD-3A5B-4321-B404-E15D83E71C41}" srcOrd="0" destOrd="0" presId="urn:microsoft.com/office/officeart/2005/8/layout/hierarchy1"/>
    <dgm:cxn modelId="{FD36B4DF-1B2D-4CFD-9445-92738BFF6887}" type="presParOf" srcId="{B2DB2B4C-B4FB-435B-B2A3-AF294ED3E97B}" destId="{E515C34B-9D56-4AC2-86C5-D9A6C3EDF9C2}" srcOrd="1" destOrd="0" presId="urn:microsoft.com/office/officeart/2005/8/layout/hierarchy1"/>
    <dgm:cxn modelId="{0D972A50-06BE-46ED-8E4F-E2F9175A1910}" type="presParOf" srcId="{55BDC699-8207-4B95-8B46-B679387DEE81}" destId="{96D5F2A2-8177-4000-A8E6-C7EEC3D1C46F}" srcOrd="1" destOrd="0" presId="urn:microsoft.com/office/officeart/2005/8/layout/hierarchy1"/>
    <dgm:cxn modelId="{0AB50C0B-270B-4AD0-90F6-7D298E4A80E7}" type="presParOf" srcId="{E97F1A3B-AE56-4F08-B882-8D8E5AAA062E}" destId="{A1DC754E-CCD7-40CA-8543-5FD302FC50DD}" srcOrd="2" destOrd="0" presId="urn:microsoft.com/office/officeart/2005/8/layout/hierarchy1"/>
    <dgm:cxn modelId="{733A395E-0832-4B59-B4BE-1E5DD79C3AED}" type="presParOf" srcId="{A1DC754E-CCD7-40CA-8543-5FD302FC50DD}" destId="{375B76FB-F5D0-4C95-888E-8A54173BA7DE}" srcOrd="0" destOrd="0" presId="urn:microsoft.com/office/officeart/2005/8/layout/hierarchy1"/>
    <dgm:cxn modelId="{BC418F67-7577-4281-80A1-EA9A7A9FC7DE}" type="presParOf" srcId="{375B76FB-F5D0-4C95-888E-8A54173BA7DE}" destId="{66DD887E-D60A-4556-B93A-B8581937CCC3}" srcOrd="0" destOrd="0" presId="urn:microsoft.com/office/officeart/2005/8/layout/hierarchy1"/>
    <dgm:cxn modelId="{1EA1BA02-EFE9-4F49-BF58-52891A3B7249}" type="presParOf" srcId="{375B76FB-F5D0-4C95-888E-8A54173BA7DE}" destId="{2B7D2A6C-A273-4273-B045-A0031B3C26F5}" srcOrd="1" destOrd="0" presId="urn:microsoft.com/office/officeart/2005/8/layout/hierarchy1"/>
    <dgm:cxn modelId="{340C4D8E-372A-42FD-8EA3-1032D9BE5724}" type="presParOf" srcId="{A1DC754E-CCD7-40CA-8543-5FD302FC50DD}" destId="{DAE0AC4C-6682-4CA0-87F3-6FB04BCBCD74}" srcOrd="1" destOrd="0" presId="urn:microsoft.com/office/officeart/2005/8/layout/hierarchy1"/>
    <dgm:cxn modelId="{A3C6DC36-14B2-4CDF-B96A-57C0EA5691FE}" type="presParOf" srcId="{E97F1A3B-AE56-4F08-B882-8D8E5AAA062E}" destId="{1F4E24DE-95F0-446B-87AA-E061F5B1A5DB}" srcOrd="3" destOrd="0" presId="urn:microsoft.com/office/officeart/2005/8/layout/hierarchy1"/>
    <dgm:cxn modelId="{D25458AF-F838-4A57-8E56-998BB0BDB71C}" type="presParOf" srcId="{1F4E24DE-95F0-446B-87AA-E061F5B1A5DB}" destId="{52B8C864-B2A9-45F0-A029-40709B0828B7}" srcOrd="0" destOrd="0" presId="urn:microsoft.com/office/officeart/2005/8/layout/hierarchy1"/>
    <dgm:cxn modelId="{8A9A854C-65F7-4669-A4C5-826919405B29}" type="presParOf" srcId="{52B8C864-B2A9-45F0-A029-40709B0828B7}" destId="{6D2E2ABB-3A9B-4444-A6E7-3DED0F6711F3}" srcOrd="0" destOrd="0" presId="urn:microsoft.com/office/officeart/2005/8/layout/hierarchy1"/>
    <dgm:cxn modelId="{2F767D26-049C-4C41-91AB-7E13DBAA1002}" type="presParOf" srcId="{52B8C864-B2A9-45F0-A029-40709B0828B7}" destId="{9BE135CE-5947-4B7B-B865-12412DE11905}" srcOrd="1" destOrd="0" presId="urn:microsoft.com/office/officeart/2005/8/layout/hierarchy1"/>
    <dgm:cxn modelId="{C30238A0-2FF9-4832-AA3F-0E7C14612E37}" type="presParOf" srcId="{1F4E24DE-95F0-446B-87AA-E061F5B1A5DB}" destId="{E3C442E5-459F-4E4B-9429-CF956D0C199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7FA6BA-79CE-43F5-9C2C-57327F8CB7F8}">
      <dsp:nvSpPr>
        <dsp:cNvPr id="0" name=""/>
        <dsp:cNvSpPr/>
      </dsp:nvSpPr>
      <dsp:spPr>
        <a:xfrm>
          <a:off x="0" y="813026"/>
          <a:ext cx="3414946" cy="20489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457200" lvl="0" indent="-228600" algn="l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ts val="600"/>
            </a:spcAft>
            <a:buFont typeface="Arial" panose="020B0604020202020204" pitchFamily="34" charset="0"/>
            <a:buNone/>
          </a:pPr>
          <a:r>
            <a:rPr lang="en-US" sz="2000" b="1" kern="1200" dirty="0">
              <a:solidFill>
                <a:schemeClr val="bg1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    Airline Passenger Satisfaction survey, consists of approximately  130,000 American Airlines passengers. </a:t>
          </a:r>
        </a:p>
      </dsp:txBody>
      <dsp:txXfrm>
        <a:off x="0" y="813026"/>
        <a:ext cx="3414946" cy="2048967"/>
      </dsp:txXfrm>
    </dsp:sp>
    <dsp:sp modelId="{5E1AB99A-7ECC-4429-8387-FC7F02CC4C74}">
      <dsp:nvSpPr>
        <dsp:cNvPr id="0" name=""/>
        <dsp:cNvSpPr/>
      </dsp:nvSpPr>
      <dsp:spPr>
        <a:xfrm>
          <a:off x="3756441" y="820218"/>
          <a:ext cx="3414946" cy="2048967"/>
        </a:xfrm>
        <a:prstGeom prst="rect">
          <a:avLst/>
        </a:prstGeom>
        <a:solidFill>
          <a:schemeClr val="accent2">
            <a:hueOff val="-419062"/>
            <a:satOff val="-4829"/>
            <a:lumOff val="107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prstClr val="white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Contains basic personal information, flight information and the rating (0-5 range) each passenger gave to a wide variety of flight related services. </a:t>
          </a:r>
        </a:p>
      </dsp:txBody>
      <dsp:txXfrm>
        <a:off x="3756441" y="820218"/>
        <a:ext cx="3414946" cy="2048967"/>
      </dsp:txXfrm>
    </dsp:sp>
    <dsp:sp modelId="{1FD3CB9B-E1E0-4385-A409-3D01C89C9F18}">
      <dsp:nvSpPr>
        <dsp:cNvPr id="0" name=""/>
        <dsp:cNvSpPr/>
      </dsp:nvSpPr>
      <dsp:spPr>
        <a:xfrm>
          <a:off x="7512882" y="820218"/>
          <a:ext cx="3414946" cy="2048967"/>
        </a:xfrm>
        <a:prstGeom prst="rect">
          <a:avLst/>
        </a:prstGeom>
        <a:solidFill>
          <a:schemeClr val="accent2">
            <a:hueOff val="-838123"/>
            <a:satOff val="-9658"/>
            <a:lumOff val="21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prstClr val="white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At the end of the survey, each passenger was requested to state whether they were overall Satisfied, or Neutral/Dissatisfied.</a:t>
          </a:r>
        </a:p>
      </dsp:txBody>
      <dsp:txXfrm>
        <a:off x="7512882" y="820218"/>
        <a:ext cx="3414946" cy="20489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EA563A-E713-44FF-B563-94DE0701C991}">
      <dsp:nvSpPr>
        <dsp:cNvPr id="0" name=""/>
        <dsp:cNvSpPr/>
      </dsp:nvSpPr>
      <dsp:spPr>
        <a:xfrm>
          <a:off x="3194" y="1352343"/>
          <a:ext cx="2281118" cy="14485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0BB1BE2-0A22-4D51-87AE-983F7B20E966}">
      <dsp:nvSpPr>
        <dsp:cNvPr id="0" name=""/>
        <dsp:cNvSpPr/>
      </dsp:nvSpPr>
      <dsp:spPr>
        <a:xfrm>
          <a:off x="256652" y="1593128"/>
          <a:ext cx="2281118" cy="14485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457200" lvl="0" indent="-22860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ts val="600"/>
            </a:spcAft>
            <a:buFont typeface="Arial" panose="020B0604020202020204" pitchFamily="34" charset="0"/>
            <a:buNone/>
          </a:pPr>
          <a:r>
            <a:rPr lang="en-US" sz="1600" b="1" kern="1200" dirty="0">
              <a:solidFill>
                <a:schemeClr val="tx1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     What are the satisfaction rates among relevant passenger groups?</a:t>
          </a:r>
        </a:p>
      </dsp:txBody>
      <dsp:txXfrm>
        <a:off x="299077" y="1635553"/>
        <a:ext cx="2196268" cy="1363660"/>
      </dsp:txXfrm>
    </dsp:sp>
    <dsp:sp modelId="{DC15FBDD-3A5B-4321-B404-E15D83E71C41}">
      <dsp:nvSpPr>
        <dsp:cNvPr id="0" name=""/>
        <dsp:cNvSpPr/>
      </dsp:nvSpPr>
      <dsp:spPr>
        <a:xfrm>
          <a:off x="2791228" y="1352343"/>
          <a:ext cx="2281118" cy="14485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515C34B-9D56-4AC2-86C5-D9A6C3EDF9C2}">
      <dsp:nvSpPr>
        <dsp:cNvPr id="0" name=""/>
        <dsp:cNvSpPr/>
      </dsp:nvSpPr>
      <dsp:spPr>
        <a:xfrm>
          <a:off x="3044685" y="1593128"/>
          <a:ext cx="2281118" cy="14485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prstClr val="black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What is the average rating for each service among relevant passenger groups?</a:t>
          </a:r>
        </a:p>
      </dsp:txBody>
      <dsp:txXfrm>
        <a:off x="3087110" y="1635553"/>
        <a:ext cx="2196268" cy="1363660"/>
      </dsp:txXfrm>
    </dsp:sp>
    <dsp:sp modelId="{66DD887E-D60A-4556-B93A-B8581937CCC3}">
      <dsp:nvSpPr>
        <dsp:cNvPr id="0" name=""/>
        <dsp:cNvSpPr/>
      </dsp:nvSpPr>
      <dsp:spPr>
        <a:xfrm>
          <a:off x="5579261" y="1352343"/>
          <a:ext cx="2281118" cy="14485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B7D2A6C-A273-4273-B045-A0031B3C26F5}">
      <dsp:nvSpPr>
        <dsp:cNvPr id="0" name=""/>
        <dsp:cNvSpPr/>
      </dsp:nvSpPr>
      <dsp:spPr>
        <a:xfrm>
          <a:off x="5832719" y="1593128"/>
          <a:ext cx="2281118" cy="14485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prstClr val="black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What affects passenger satisfaction the most?</a:t>
          </a:r>
        </a:p>
      </dsp:txBody>
      <dsp:txXfrm>
        <a:off x="5875144" y="1635553"/>
        <a:ext cx="2196268" cy="1363660"/>
      </dsp:txXfrm>
    </dsp:sp>
    <dsp:sp modelId="{6D2E2ABB-3A9B-4444-A6E7-3DED0F6711F3}">
      <dsp:nvSpPr>
        <dsp:cNvPr id="0" name=""/>
        <dsp:cNvSpPr/>
      </dsp:nvSpPr>
      <dsp:spPr>
        <a:xfrm>
          <a:off x="8367295" y="1352343"/>
          <a:ext cx="2281118" cy="14485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BE135CE-5947-4B7B-B865-12412DE11905}">
      <dsp:nvSpPr>
        <dsp:cNvPr id="0" name=""/>
        <dsp:cNvSpPr/>
      </dsp:nvSpPr>
      <dsp:spPr>
        <a:xfrm>
          <a:off x="8620752" y="1593128"/>
          <a:ext cx="2281118" cy="14485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prstClr val="black"/>
              </a:solidFill>
              <a:latin typeface="Candara" panose="020E0502030303020204" pitchFamily="34" charset="0"/>
              <a:ea typeface="+mn-ea"/>
              <a:cs typeface="Aldhabi" panose="020B0604020202020204" pitchFamily="2" charset="-78"/>
            </a:rPr>
            <a:t>How can the company efficiently improve satisfaction rates?</a:t>
          </a:r>
          <a:endParaRPr lang="en-US" sz="2100" kern="1200" dirty="0"/>
        </a:p>
      </dsp:txBody>
      <dsp:txXfrm>
        <a:off x="8663177" y="1635553"/>
        <a:ext cx="2196268" cy="13636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575E489C-567A-4681-8849-CDC0E1BFABE5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BBB3BF02-4C80-4C1D-8BF2-502011292B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11607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842A225-FF0D-EF58-006A-1B80B90F75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6E4A5D56-4111-223D-BFD5-D816D391BE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CE54991-061D-B047-3C83-0DB10BA89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1412BED-84EE-E202-A6A2-BE6B29A97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0D5504B-9598-F6F9-1D10-92CAF711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93031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FFC7BC9-0EBC-E2D8-536C-9AC38E9DB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FAFE239B-5FA2-F5CD-A901-A6DA23420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5DCCFD8-65D3-4380-AEC5-F23D2A50B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9B622ED-A4A1-028B-244A-6F3414BDF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028460C-F06F-1AB1-1715-8CA70D775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2149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1909B8A1-B207-C6BE-CC70-EA32CB7F6E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F4BEC612-8E1E-D0F4-67A7-558DC3607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50169F5-3349-F711-15D3-F82269233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02F896D-C859-090C-34B8-0F0F9AA9D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72CF1FE-5568-DAE0-D7BE-7FBAAAC2D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3167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87851F7-90F4-8CDE-AA94-D4D5D7728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6F0996B-F1C6-C957-F243-ED026CF4A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DFB41D1-D2E8-BDCF-51B9-20E81B339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CFA9E8A9-E951-785E-CD76-F6711A9C3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84FD1EB-E7B5-C5C7-019B-AF8A2E4A6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98888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D6A23A3-D7FC-92D9-35FC-EC40CC397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DDE14242-9BC3-C15F-6EB6-0FF477F26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EC21323-E95E-880D-C5CE-F8B0E63A6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1F14DA0-AAE2-2906-0243-08D6631D9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9AC7423-76D8-48E5-8816-2549957E3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46779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A4AA765-2563-4F5D-B12C-371DD9F57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F7926E8-4CDD-8384-4ED7-21F67C6074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1F6C662B-0F16-750F-EB04-F31282A92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38394B9C-1DA5-5644-6663-62DC7B094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8F001F4-64A7-822A-220E-8231A88A3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94324C6-C879-8730-1344-EC1ECB6AB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17405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29AA3D3-7B69-CAC5-263F-C21D1D9D7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75A1262-06D7-3E48-3212-C36723C6E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D0FD2FA-4519-BDA9-5775-2EF90439D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8885C110-0507-B5AB-74C0-FA2F9F3F0D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1C8F3834-39A0-687F-752D-590F204E0E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CEB8A27F-47A3-AF2D-A1CD-3792BB7D0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AFE93DEF-8FC4-D893-8A5F-0F77EDB8C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31D5679-D458-AA17-3831-1DC545BA7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1728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6AFB5C5-FF92-9605-B687-19467E3A3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4C02A6F2-82EB-A9D1-804F-7E3444437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1C84F2B3-4643-AEA2-7C60-523A7681D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5A88E0CD-7925-0D72-AC34-92B79D750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128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F9BCF11D-E1DA-A304-1E52-9C9A45BF1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7982EBF2-1BFE-1E4D-8F1E-291D8FE72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06F2BF20-3FC4-D92F-E5C7-9D084855D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292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6C4DC8D-58D7-32DB-05F6-E8A674D76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4272C09-6957-ADD3-73D2-01256E7F8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A2309ED8-9A77-D71D-AD34-B0EDE1E7C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1B1A2FC-474D-DAF3-97EB-66D587140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A66F11A-4C25-E2ED-803C-6F42F3E94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79E32E5-2440-5F9B-54F7-197134842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85162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848D06-7AE8-ACF7-A299-0DF9C8BB7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93FFF266-5799-01E2-34FD-13E246A030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8FF275E3-DB1C-6F38-FC2F-6BA50D8B72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CA87C4AD-5285-0BCE-2013-D9EFF35B5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1C15100-F064-1D3A-EC14-96F1040DC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750F1C1-7E83-1C3F-2975-377A43AE6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6259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B6EFF41B-190A-4AAE-FE56-5340AAB60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D35E3ED0-F226-E842-706D-515963A25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83DC800-965E-F50F-8666-7D78DD6E8D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02F60-01D4-498A-975A-ACDF9C06B43F}" type="datetimeFigureOut">
              <a:rPr lang="he-IL" smtClean="0"/>
              <a:t>ח'/אלול/תשפ"ב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2C16B13-ABD9-2C70-DB94-2F2DFF09A7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091A738-3CD7-8AAD-7D62-20AA286D3C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3EDBA-219A-4DD4-8B2D-906FA312ED3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79394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04A130CA-991E-4C92-A494-EB7D8666E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FC3C749F-9A26-4B1E-BC2E-572D03DF9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872577" y="1372793"/>
            <a:ext cx="6135300" cy="5537781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F98D51C6-1188-49B8-B829-31D2C2813F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050242" y="292975"/>
            <a:ext cx="5056735" cy="9206602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Isosceles Triangle 101">
            <a:extLst>
              <a:ext uri="{FF2B5EF4-FFF2-40B4-BE49-F238E27FC236}">
                <a16:creationId xmlns:a16="http://schemas.microsoft.com/office/drawing/2014/main" id="{456BA586-8922-4113-BD35-BBF1EB1A1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909" y="5272381"/>
            <a:ext cx="3171238" cy="1585619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61739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Frame 105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23102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F00F77-A673-BF52-A6DE-59C1EC3E432E}"/>
              </a:ext>
            </a:extLst>
          </p:cNvPr>
          <p:cNvSpPr/>
          <p:nvPr/>
        </p:nvSpPr>
        <p:spPr>
          <a:xfrm>
            <a:off x="1810661" y="2515920"/>
            <a:ext cx="3618284" cy="1345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pPr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Airline</a:t>
            </a:r>
          </a:p>
          <a:p>
            <a:pPr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Passenger</a:t>
            </a:r>
          </a:p>
          <a:p>
            <a:pPr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Satisfaction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DCD5DB62-8578-9526-4536-3391D33C31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1834" y="5316852"/>
            <a:ext cx="3923994" cy="1433219"/>
          </a:xfrm>
          <a:noFill/>
        </p:spPr>
        <p:txBody>
          <a:bodyPr vert="horz" lIns="91440" tIns="45720" rIns="91440" bIns="45720" rtlCol="0">
            <a:normAutofit fontScale="47500" lnSpcReduction="20000"/>
          </a:bodyPr>
          <a:lstStyle/>
          <a:p>
            <a:pPr rtl="0">
              <a:spcAft>
                <a:spcPts val="600"/>
              </a:spcAft>
            </a:pPr>
            <a:r>
              <a:rPr lang="en-US" sz="3200" b="1" kern="1200" dirty="0" err="1">
                <a:solidFill>
                  <a:srgbClr val="080808"/>
                </a:solidFill>
                <a:latin typeface="+mn-lt"/>
                <a:ea typeface="+mn-ea"/>
                <a:cs typeface="+mn-cs"/>
              </a:rPr>
              <a:t>Odelia</a:t>
            </a:r>
            <a:r>
              <a:rPr lang="en-US" sz="3200" b="1" kern="1200" dirty="0">
                <a:solidFill>
                  <a:srgbClr val="080808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3200" b="1" kern="1200" dirty="0" err="1">
                <a:solidFill>
                  <a:srgbClr val="080808"/>
                </a:solidFill>
                <a:latin typeface="+mn-lt"/>
                <a:ea typeface="+mn-ea"/>
                <a:cs typeface="+mn-cs"/>
              </a:rPr>
              <a:t>Bernshtein</a:t>
            </a:r>
            <a:endParaRPr lang="en-US" sz="3200" b="1" kern="1200" dirty="0">
              <a:solidFill>
                <a:srgbClr val="080808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600"/>
              </a:spcAft>
            </a:pPr>
            <a:r>
              <a:rPr lang="en-US" sz="3200" b="1" kern="1200" dirty="0" err="1">
                <a:solidFill>
                  <a:srgbClr val="080808"/>
                </a:solidFill>
                <a:latin typeface="+mn-lt"/>
                <a:ea typeface="+mn-ea"/>
                <a:cs typeface="+mn-cs"/>
              </a:rPr>
              <a:t>Tahel</a:t>
            </a:r>
            <a:r>
              <a:rPr lang="en-US" sz="3200" b="1" kern="1200" dirty="0">
                <a:solidFill>
                  <a:srgbClr val="080808"/>
                </a:solidFill>
                <a:latin typeface="+mn-lt"/>
                <a:ea typeface="+mn-ea"/>
                <a:cs typeface="+mn-cs"/>
              </a:rPr>
              <a:t> Wolf</a:t>
            </a:r>
          </a:p>
          <a:p>
            <a:pPr rtl="0">
              <a:spcAft>
                <a:spcPts val="600"/>
              </a:spcAft>
            </a:pPr>
            <a:r>
              <a:rPr lang="en-US" sz="3200" b="1" kern="1200" dirty="0">
                <a:solidFill>
                  <a:srgbClr val="080808"/>
                </a:solidFill>
                <a:latin typeface="+mn-lt"/>
                <a:ea typeface="+mn-ea"/>
                <a:cs typeface="+mn-cs"/>
              </a:rPr>
              <a:t>Golan Sela</a:t>
            </a:r>
          </a:p>
          <a:p>
            <a:pPr rtl="0">
              <a:spcAft>
                <a:spcPts val="600"/>
              </a:spcAft>
            </a:pPr>
            <a:r>
              <a:rPr lang="en-US" sz="3200" b="1" kern="1200" dirty="0">
                <a:solidFill>
                  <a:srgbClr val="080808"/>
                </a:solidFill>
                <a:latin typeface="+mn-lt"/>
                <a:ea typeface="+mn-ea"/>
                <a:cs typeface="+mn-cs"/>
              </a:rPr>
              <a:t>Nir Levi</a:t>
            </a:r>
          </a:p>
          <a:p>
            <a:pPr rtl="0"/>
            <a:endParaRPr lang="en-US" sz="400" kern="1200" dirty="0">
              <a:solidFill>
                <a:srgbClr val="080808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DEE8FD89-5574-642A-5573-CF65C33EEF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6879772" y="2029410"/>
            <a:ext cx="4990494" cy="279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45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0C116EAB-E547-6CBC-5826-E753DECBD0FD}"/>
              </a:ext>
            </a:extLst>
          </p:cNvPr>
          <p:cNvSpPr/>
          <p:nvPr/>
        </p:nvSpPr>
        <p:spPr>
          <a:xfrm>
            <a:off x="3204642" y="2218237"/>
            <a:ext cx="5782716" cy="194036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First-time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87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0C116EAB-E547-6CBC-5826-E753DECBD0FD}"/>
              </a:ext>
            </a:extLst>
          </p:cNvPr>
          <p:cNvSpPr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Returning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94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0C116EAB-E547-6CBC-5826-E753DECBD0FD}"/>
              </a:ext>
            </a:extLst>
          </p:cNvPr>
          <p:cNvSpPr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Economy Class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378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0C116EAB-E547-6CBC-5826-E753DECBD0FD}"/>
              </a:ext>
            </a:extLst>
          </p:cNvPr>
          <p:cNvSpPr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Economy-Plus Class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537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0C116EAB-E547-6CBC-5826-E753DECBD0FD}"/>
              </a:ext>
            </a:extLst>
          </p:cNvPr>
          <p:cNvSpPr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Business Class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13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5189306-04D9-4982-9EBE-938B344A1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02C4642-2AB4-49A1-89D9-3E5C01E99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872577" y="1372793"/>
            <a:ext cx="6135300" cy="5537781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2EAAEF9-78E9-4B67-93B4-CD09F7570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069931" y="-1536286"/>
            <a:ext cx="6135300" cy="6135298"/>
          </a:xfrm>
          <a:custGeom>
            <a:avLst/>
            <a:gdLst>
              <a:gd name="connsiteX0" fmla="*/ 0 w 6135300"/>
              <a:gd name="connsiteY0" fmla="*/ 3971712 h 6135298"/>
              <a:gd name="connsiteX1" fmla="*/ 3971712 w 6135300"/>
              <a:gd name="connsiteY1" fmla="*/ 0 h 6135298"/>
              <a:gd name="connsiteX2" fmla="*/ 6135300 w 6135300"/>
              <a:gd name="connsiteY2" fmla="*/ 0 h 6135298"/>
              <a:gd name="connsiteX3" fmla="*/ 6135300 w 6135300"/>
              <a:gd name="connsiteY3" fmla="*/ 6135298 h 6135298"/>
              <a:gd name="connsiteX4" fmla="*/ 0 w 6135300"/>
              <a:gd name="connsiteY4" fmla="*/ 6135298 h 613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6135298">
                <a:moveTo>
                  <a:pt x="0" y="3971712"/>
                </a:moveTo>
                <a:lnTo>
                  <a:pt x="3971712" y="0"/>
                </a:lnTo>
                <a:lnTo>
                  <a:pt x="6135300" y="0"/>
                </a:lnTo>
                <a:lnTo>
                  <a:pt x="6135300" y="6135298"/>
                </a:lnTo>
                <a:lnTo>
                  <a:pt x="0" y="6135298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E23D09-8BA3-4FEE-892D-ACE847DC0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050242" y="292975"/>
            <a:ext cx="5056735" cy="9206602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BFBE7AA-40DE-4FE5-B385-5CA874501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6 w 5353835"/>
              <a:gd name="connsiteY0" fmla="*/ 5273742 h 5353835"/>
              <a:gd name="connsiteX1" fmla="*/ 4927602 w 5353835"/>
              <a:gd name="connsiteY1" fmla="*/ 5273742 h 5353835"/>
              <a:gd name="connsiteX2" fmla="*/ 4847509 w 5353835"/>
              <a:gd name="connsiteY2" fmla="*/ 5353835 h 5353835"/>
              <a:gd name="connsiteX3" fmla="*/ 770599 w 5353835"/>
              <a:gd name="connsiteY3" fmla="*/ 5353835 h 5353835"/>
              <a:gd name="connsiteX4" fmla="*/ 422575 w 5353835"/>
              <a:gd name="connsiteY4" fmla="*/ 80093 h 5353835"/>
              <a:gd name="connsiteX5" fmla="*/ 50266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47509 h 5353835"/>
              <a:gd name="connsiteX8" fmla="*/ 5273742 w 5353835"/>
              <a:gd name="connsiteY8" fmla="*/ 4927602 h 5353835"/>
              <a:gd name="connsiteX9" fmla="*/ 5273742 w 5353835"/>
              <a:gd name="connsiteY9" fmla="*/ 80093 h 5353835"/>
              <a:gd name="connsiteX10" fmla="*/ 0 w 5353835"/>
              <a:gd name="connsiteY10" fmla="*/ 502667 h 5353835"/>
              <a:gd name="connsiteX11" fmla="*/ 80093 w 5353835"/>
              <a:gd name="connsiteY11" fmla="*/ 422574 h 5353835"/>
              <a:gd name="connsiteX12" fmla="*/ 80093 w 5353835"/>
              <a:gd name="connsiteY12" fmla="*/ 4663329 h 5353835"/>
              <a:gd name="connsiteX13" fmla="*/ 0 w 5353835"/>
              <a:gd name="connsiteY13" fmla="*/ 4583236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6" y="5273742"/>
                </a:moveTo>
                <a:lnTo>
                  <a:pt x="4927602" y="5273742"/>
                </a:lnTo>
                <a:lnTo>
                  <a:pt x="4847509" y="5353835"/>
                </a:lnTo>
                <a:lnTo>
                  <a:pt x="770599" y="5353835"/>
                </a:lnTo>
                <a:close/>
                <a:moveTo>
                  <a:pt x="422575" y="80093"/>
                </a:moveTo>
                <a:lnTo>
                  <a:pt x="502668" y="0"/>
                </a:lnTo>
                <a:lnTo>
                  <a:pt x="5353835" y="0"/>
                </a:lnTo>
                <a:lnTo>
                  <a:pt x="5353835" y="4847509"/>
                </a:lnTo>
                <a:lnTo>
                  <a:pt x="5273742" y="4927602"/>
                </a:lnTo>
                <a:lnTo>
                  <a:pt x="5273742" y="80093"/>
                </a:lnTo>
                <a:close/>
                <a:moveTo>
                  <a:pt x="0" y="502667"/>
                </a:moveTo>
                <a:lnTo>
                  <a:pt x="80093" y="422574"/>
                </a:lnTo>
                <a:lnTo>
                  <a:pt x="80093" y="4663329"/>
                </a:lnTo>
                <a:lnTo>
                  <a:pt x="0" y="4583236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0C116EAB-E547-6CBC-5826-E753DECBD0FD}"/>
              </a:ext>
            </a:extLst>
          </p:cNvPr>
          <p:cNvSpPr/>
          <p:nvPr/>
        </p:nvSpPr>
        <p:spPr>
          <a:xfrm>
            <a:off x="1116701" y="2452526"/>
            <a:ext cx="4248318" cy="195294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Conclusions &amp; Recommendations</a:t>
            </a: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41ACE746-85D5-45EE-8944-61B542B39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026569" y="0"/>
            <a:ext cx="3216074" cy="160803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00BB3E03-CC38-4FA6-9A99-701C62D05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6059" y="4738109"/>
            <a:ext cx="4239780" cy="2119891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446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7ADFBA56-FF48-4446-4C02-891BC3D268EC}"/>
              </a:ext>
            </a:extLst>
          </p:cNvPr>
          <p:cNvSpPr txBox="1"/>
          <p:nvPr/>
        </p:nvSpPr>
        <p:spPr>
          <a:xfrm>
            <a:off x="689387" y="1147483"/>
            <a:ext cx="8149813" cy="52014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1600" b="1" dirty="0"/>
              <a:t>Improve the services with very high correlation index.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1600" b="1" dirty="0"/>
              <a:t>Improve the services with mid to high correlation index and low average score.</a:t>
            </a:r>
          </a:p>
          <a:p>
            <a:pPr algn="l" rtl="0"/>
            <a:endParaRPr lang="en-US" sz="1600" b="1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1600" b="1" dirty="0"/>
              <a:t>Target passenger groups with high population and low satisfaction rates.</a:t>
            </a:r>
          </a:p>
          <a:p>
            <a:pPr algn="l" rtl="0"/>
            <a:endParaRPr lang="en-US" sz="1400" dirty="0"/>
          </a:p>
          <a:p>
            <a:pPr algn="l" rtl="0"/>
            <a:endParaRPr lang="en-US" sz="1400" dirty="0"/>
          </a:p>
          <a:p>
            <a:pPr algn="l" rtl="0"/>
            <a:r>
              <a:rPr lang="en-US" sz="1400" dirty="0"/>
              <a:t>With the above criteria in mind, we determined the highest priority to be the following (descending order):</a:t>
            </a:r>
          </a:p>
          <a:p>
            <a:pPr algn="l" rtl="0"/>
            <a:endParaRPr lang="en-US" sz="1400" dirty="0"/>
          </a:p>
          <a:p>
            <a:pPr algn="l" rtl="0"/>
            <a:r>
              <a:rPr lang="en-US" sz="1400" dirty="0"/>
              <a:t> Top 4 priority for pre-flight services:</a:t>
            </a:r>
          </a:p>
          <a:p>
            <a:pPr algn="l" rtl="0"/>
            <a:endParaRPr lang="en-US" sz="1400" dirty="0"/>
          </a:p>
          <a:p>
            <a:pPr marL="342900" indent="-342900" algn="l" rtl="0">
              <a:buFont typeface="+mj-lt"/>
              <a:buAutoNum type="arabicParenR"/>
            </a:pPr>
            <a:r>
              <a:rPr lang="en-US" sz="1400" dirty="0"/>
              <a:t>Online Boarding – All passengers</a:t>
            </a:r>
          </a:p>
          <a:p>
            <a:pPr marL="342900" indent="-342900" algn="l" rtl="0">
              <a:buFont typeface="+mj-lt"/>
              <a:buAutoNum type="arabicParenR"/>
            </a:pPr>
            <a:r>
              <a:rPr lang="en-US" sz="1400" dirty="0"/>
              <a:t>On-Board Service – All passengers</a:t>
            </a:r>
          </a:p>
          <a:p>
            <a:pPr marL="342900" indent="-342900" algn="l" rtl="0">
              <a:buFont typeface="+mj-lt"/>
              <a:buAutoNum type="arabicParenR"/>
            </a:pPr>
            <a:r>
              <a:rPr lang="en-US" sz="1400" dirty="0"/>
              <a:t>Ease of online booking - Mostly for first-time, economy/economy-plus class passengers</a:t>
            </a:r>
          </a:p>
          <a:p>
            <a:pPr marL="342900" indent="-342900" algn="l" rtl="0">
              <a:buFont typeface="+mj-lt"/>
              <a:buAutoNum type="arabicParenR"/>
            </a:pPr>
            <a:r>
              <a:rPr lang="en-US" sz="1400" dirty="0"/>
              <a:t>Check-in Service – All passengers</a:t>
            </a:r>
          </a:p>
          <a:p>
            <a:pPr algn="l" rtl="0"/>
            <a:endParaRPr lang="en-US" sz="1400" dirty="0"/>
          </a:p>
          <a:p>
            <a:pPr algn="l" rtl="0"/>
            <a:endParaRPr lang="en-US" sz="1400" dirty="0"/>
          </a:p>
          <a:p>
            <a:pPr algn="l" rtl="0"/>
            <a:r>
              <a:rPr lang="en-US" sz="1400" dirty="0"/>
              <a:t>Top 4 priority for in-flight services:</a:t>
            </a:r>
          </a:p>
          <a:p>
            <a:pPr algn="l" rtl="0"/>
            <a:endParaRPr lang="en-US" sz="1400" dirty="0"/>
          </a:p>
          <a:p>
            <a:pPr marL="342900" indent="-342900" algn="l" rtl="0">
              <a:buFont typeface="+mj-lt"/>
              <a:buAutoNum type="arabicParenR"/>
            </a:pPr>
            <a:r>
              <a:rPr lang="en-US" sz="1400" dirty="0"/>
              <a:t>In-flight Wi-Fi Service - Mostly for first-time, economy/economy-plus passengers</a:t>
            </a:r>
          </a:p>
          <a:p>
            <a:pPr marL="342900" indent="-342900" algn="l" rtl="0">
              <a:buFont typeface="+mj-lt"/>
              <a:buAutoNum type="arabicParenR"/>
            </a:pPr>
            <a:r>
              <a:rPr lang="en-US" sz="1400" dirty="0"/>
              <a:t>In-flight Entertainment – All passengers</a:t>
            </a:r>
          </a:p>
          <a:p>
            <a:pPr marL="342900" indent="-342900" algn="l" rtl="0">
              <a:buFont typeface="+mj-lt"/>
              <a:buAutoNum type="arabicParenR"/>
            </a:pPr>
            <a:r>
              <a:rPr lang="en-US" sz="1400" dirty="0"/>
              <a:t>Seat Comfort - Mostly for returning, business class passengers</a:t>
            </a:r>
          </a:p>
          <a:p>
            <a:pPr marL="342900" indent="-342900" algn="l" rtl="0">
              <a:buFont typeface="+mj-lt"/>
              <a:buAutoNum type="arabicParenR"/>
            </a:pPr>
            <a:r>
              <a:rPr lang="en-US" sz="1400" dirty="0"/>
              <a:t>Leg Room Service  - Mostly for returning, business class passengers</a:t>
            </a:r>
            <a:endParaRPr lang="he-IL" sz="1400" dirty="0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7AF9F488-CE07-659C-9007-4F200C14FEDD}"/>
              </a:ext>
            </a:extLst>
          </p:cNvPr>
          <p:cNvSpPr/>
          <p:nvPr/>
        </p:nvSpPr>
        <p:spPr>
          <a:xfrm>
            <a:off x="367553" y="233100"/>
            <a:ext cx="1027369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 rtl="0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How can we boost satisfaction rates?</a:t>
            </a:r>
            <a:endParaRPr lang="he-IL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15703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6C375AC-317A-55F7-A529-282A4C86B949}"/>
              </a:ext>
            </a:extLst>
          </p:cNvPr>
          <p:cNvSpPr/>
          <p:nvPr/>
        </p:nvSpPr>
        <p:spPr>
          <a:xfrm>
            <a:off x="3540143" y="2163556"/>
            <a:ext cx="7644627" cy="27510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000" b="1" kern="12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THANK YOU  </a:t>
            </a:r>
          </a:p>
          <a:p>
            <a:pPr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000" b="1" kern="12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 FOR LISTENING</a:t>
            </a:r>
            <a:r>
              <a:rPr lang="en-US" sz="7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09547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Magnifying glass showing decling performance">
            <a:extLst>
              <a:ext uri="{FF2B5EF4-FFF2-40B4-BE49-F238E27FC236}">
                <a16:creationId xmlns:a16="http://schemas.microsoft.com/office/drawing/2014/main" id="{F0540343-FBB9-D621-E896-DAFF3AAEEE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00C8B67F-3730-9FD3-F4FB-7866924693E3}"/>
              </a:ext>
            </a:extLst>
          </p:cNvPr>
          <p:cNvSpPr/>
          <p:nvPr/>
        </p:nvSpPr>
        <p:spPr>
          <a:xfrm>
            <a:off x="7151261" y="534289"/>
            <a:ext cx="4582885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Table of Contents 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39566410-A656-BF6E-44A2-F7D594509D63}"/>
              </a:ext>
            </a:extLst>
          </p:cNvPr>
          <p:cNvSpPr txBox="1"/>
          <p:nvPr/>
        </p:nvSpPr>
        <p:spPr>
          <a:xfrm>
            <a:off x="753161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latin typeface="Candara" panose="020E0502030303020204" pitchFamily="34" charset="0"/>
                <a:cs typeface="Aldhabi" panose="020B0604020202020204" pitchFamily="2" charset="-78"/>
              </a:rPr>
              <a:t>Describing the Data Set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 dirty="0">
              <a:latin typeface="Candara" panose="020E0502030303020204" pitchFamily="34" charset="0"/>
              <a:cs typeface="Aldhabi" panose="020B0604020202020204" pitchFamily="2" charset="-78"/>
            </a:endParaRP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latin typeface="Candara" panose="020E0502030303020204" pitchFamily="34" charset="0"/>
                <a:cs typeface="Aldhabi" panose="020B0604020202020204" pitchFamily="2" charset="-78"/>
              </a:rPr>
              <a:t>Research Questions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 dirty="0">
              <a:latin typeface="Candara" panose="020E0502030303020204" pitchFamily="34" charset="0"/>
              <a:cs typeface="Aldhabi" panose="020B0604020202020204" pitchFamily="2" charset="-78"/>
            </a:endParaRP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latin typeface="Candara" panose="020E0502030303020204" pitchFamily="34" charset="0"/>
                <a:cs typeface="Aldhabi" panose="020B0604020202020204" pitchFamily="2" charset="-78"/>
              </a:rPr>
              <a:t>Analysis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 dirty="0">
              <a:latin typeface="Candara" panose="020E0502030303020204" pitchFamily="34" charset="0"/>
              <a:cs typeface="Aldhabi" panose="020B0604020202020204" pitchFamily="2" charset="-78"/>
            </a:endParaRP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latin typeface="Candara" panose="020E0502030303020204" pitchFamily="34" charset="0"/>
                <a:cs typeface="Aldhabi" panose="020B0604020202020204" pitchFamily="2" charset="-78"/>
              </a:rPr>
              <a:t>Conclusions &amp;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1466820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8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0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2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7CDA70AF-6DD2-DE8C-FD8A-04D4C0CCD27B}"/>
              </a:ext>
            </a:extLst>
          </p:cNvPr>
          <p:cNvSpPr/>
          <p:nvPr/>
        </p:nvSpPr>
        <p:spPr>
          <a:xfrm>
            <a:off x="1383564" y="348865"/>
            <a:ext cx="9718111" cy="15764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Describing the Data Set</a:t>
            </a:r>
          </a:p>
        </p:txBody>
      </p:sp>
      <p:graphicFrame>
        <p:nvGraphicFramePr>
          <p:cNvPr id="9" name="תיבת טקסט 3">
            <a:extLst>
              <a:ext uri="{FF2B5EF4-FFF2-40B4-BE49-F238E27FC236}">
                <a16:creationId xmlns:a16="http://schemas.microsoft.com/office/drawing/2014/main" id="{E760F10E-D216-9693-13F0-C92DADA092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7301272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5997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57DB5B7-2540-91C5-777B-4F6567593A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1" b="15761"/>
          <a:stretch/>
        </p:blipFill>
        <p:spPr>
          <a:xfrm>
            <a:off x="-4243" y="10"/>
            <a:ext cx="12196243" cy="685799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3EF61C24-930B-0FE0-34FF-9F49D9030A85}"/>
              </a:ext>
            </a:extLst>
          </p:cNvPr>
          <p:cNvSpPr/>
          <p:nvPr/>
        </p:nvSpPr>
        <p:spPr>
          <a:xfrm>
            <a:off x="360342" y="66112"/>
            <a:ext cx="3635829" cy="2747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Research Questions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תיבת טקסט 3">
            <a:extLst>
              <a:ext uri="{FF2B5EF4-FFF2-40B4-BE49-F238E27FC236}">
                <a16:creationId xmlns:a16="http://schemas.microsoft.com/office/drawing/2014/main" id="{BD2E488B-CEF5-551E-DD5D-2F64F51019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0032739"/>
              </p:ext>
            </p:extLst>
          </p:nvPr>
        </p:nvGraphicFramePr>
        <p:xfrm>
          <a:off x="641345" y="1846935"/>
          <a:ext cx="10905066" cy="4393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55586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4053CBF-3932-45FF-8285-EE5146085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E751C04-BEA6-446B-A678-9C74819EB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8167"/>
            <a:ext cx="4834070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625A013-D9BE-43C4-AF21-6F2B003EF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7875715-EC2E-457F-851D-F6C817685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7E41CC6-0C83-40EE-80BB-79394D9E9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0603498-5DFE-4D26-BFB5-C9269C9BD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מלבן 1">
            <a:extLst>
              <a:ext uri="{FF2B5EF4-FFF2-40B4-BE49-F238E27FC236}">
                <a16:creationId xmlns:a16="http://schemas.microsoft.com/office/drawing/2014/main" id="{FCE9315F-56BC-040C-57A4-F4FA4B789006}"/>
              </a:ext>
            </a:extLst>
          </p:cNvPr>
          <p:cNvSpPr/>
          <p:nvPr/>
        </p:nvSpPr>
        <p:spPr>
          <a:xfrm>
            <a:off x="3050412" y="2979336"/>
            <a:ext cx="5709721" cy="24308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Analysis</a:t>
            </a:r>
          </a:p>
        </p:txBody>
      </p:sp>
      <p:grpSp>
        <p:nvGrpSpPr>
          <p:cNvPr id="61" name="Group 38">
            <a:extLst>
              <a:ext uri="{FF2B5EF4-FFF2-40B4-BE49-F238E27FC236}">
                <a16:creationId xmlns:a16="http://schemas.microsoft.com/office/drawing/2014/main" id="{B63ACBA3-DEFD-4C6D-BBA0-64468FA99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2F7819D-2B89-4D80-A1C3-8B31811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40">
              <a:extLst>
                <a:ext uri="{FF2B5EF4-FFF2-40B4-BE49-F238E27FC236}">
                  <a16:creationId xmlns:a16="http://schemas.microsoft.com/office/drawing/2014/main" id="{B7065990-2350-41B3-858B-20EF8744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8DA7EC7-CAA0-4665-AA29-BFBA806EC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63" name="Freeform: Shape 42">
              <a:extLst>
                <a:ext uri="{FF2B5EF4-FFF2-40B4-BE49-F238E27FC236}">
                  <a16:creationId xmlns:a16="http://schemas.microsoft.com/office/drawing/2014/main" id="{B1132A14-489F-4CED-B626-2A1711C98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32210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6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Freeform: Shape 8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Freeform: Shape 10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12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Rectangle 14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16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Rectangle 18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" name="Freeform: Shape 20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FCE9315F-56BC-040C-57A4-F4FA4B789006}"/>
              </a:ext>
            </a:extLst>
          </p:cNvPr>
          <p:cNvSpPr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Satisfaction rates</a:t>
            </a:r>
          </a:p>
        </p:txBody>
      </p:sp>
      <p:sp>
        <p:nvSpPr>
          <p:cNvPr id="43" name="Freeform: Shape 22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Freeform: Shape 24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Rectangle 26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85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FCE9315F-56BC-040C-57A4-F4FA4B789006}"/>
              </a:ext>
            </a:extLst>
          </p:cNvPr>
          <p:cNvSpPr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Average ratings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03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FCE9315F-56BC-040C-57A4-F4FA4B789006}"/>
              </a:ext>
            </a:extLst>
          </p:cNvPr>
          <p:cNvSpPr/>
          <p:nvPr/>
        </p:nvSpPr>
        <p:spPr>
          <a:xfrm>
            <a:off x="2992344" y="602952"/>
            <a:ext cx="6478513" cy="8908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Correlation Index</a:t>
            </a:r>
          </a:p>
        </p:txBody>
      </p:sp>
      <p:sp>
        <p:nvSpPr>
          <p:cNvPr id="24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330EB5CA-0BB3-AFC7-A431-82242679D022}"/>
              </a:ext>
            </a:extLst>
          </p:cNvPr>
          <p:cNvSpPr txBox="1"/>
          <p:nvPr/>
        </p:nvSpPr>
        <p:spPr>
          <a:xfrm>
            <a:off x="537663" y="1676025"/>
            <a:ext cx="6795466" cy="1730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prstClr val="black"/>
                </a:solidFill>
                <a:latin typeface="Candara" panose="020E0502030303020204" pitchFamily="34" charset="0"/>
                <a:cs typeface="Aldhabi" panose="020B0604020202020204" pitchFamily="2" charset="-78"/>
              </a:rPr>
              <a:t>In order to determine how strongly each service      correlates to passenger satisfaction, we developed a correlation index for each service.</a:t>
            </a:r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>
              <a:solidFill>
                <a:prstClr val="black"/>
              </a:solidFill>
              <a:latin typeface="Candara" panose="020E0502030303020204" pitchFamily="34" charset="0"/>
              <a:cs typeface="Aldhabi" panose="020B0604020202020204" pitchFamily="2" charset="-78"/>
            </a:endParaRPr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prstClr val="black"/>
                </a:solidFill>
                <a:latin typeface="Candara" panose="020E0502030303020204" pitchFamily="34" charset="0"/>
                <a:cs typeface="Aldhabi" panose="020B0604020202020204" pitchFamily="2" charset="-78"/>
              </a:rPr>
              <a:t>The correlation index is calculated as follows:</a:t>
            </a:r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5D92B3FD-84C1-413D-2919-9D3365155224}"/>
              </a:ext>
            </a:extLst>
          </p:cNvPr>
          <p:cNvSpPr txBox="1"/>
          <p:nvPr/>
        </p:nvSpPr>
        <p:spPr>
          <a:xfrm>
            <a:off x="1582082" y="3829109"/>
            <a:ext cx="9027836" cy="25545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>
              <a:spcAft>
                <a:spcPts val="600"/>
              </a:spcAft>
            </a:pPr>
            <a:r>
              <a:rPr lang="en-US" sz="2800" b="1" dirty="0">
                <a:solidFill>
                  <a:srgbClr val="09ACD9"/>
                </a:solidFill>
              </a:rPr>
              <a:t>Average Rating Among Satisfied Passengers</a:t>
            </a:r>
          </a:p>
          <a:p>
            <a:pPr algn="ctr" rtl="0">
              <a:spcAft>
                <a:spcPts val="600"/>
              </a:spcAft>
            </a:pPr>
            <a:r>
              <a:rPr lang="en-US" sz="2800" b="1" dirty="0">
                <a:solidFill>
                  <a:srgbClr val="09ACD9"/>
                </a:solidFill>
              </a:rPr>
              <a:t>-</a:t>
            </a:r>
          </a:p>
          <a:p>
            <a:pPr algn="ctr" rtl="0">
              <a:spcAft>
                <a:spcPts val="600"/>
              </a:spcAft>
            </a:pPr>
            <a:r>
              <a:rPr lang="en-US" sz="2800" b="1" dirty="0">
                <a:solidFill>
                  <a:srgbClr val="09ACD9"/>
                </a:solidFill>
              </a:rPr>
              <a:t>Average Rating Among Neutral/Dissatisfied Passengers</a:t>
            </a:r>
          </a:p>
          <a:p>
            <a:pPr algn="ctr" rtl="0">
              <a:spcAft>
                <a:spcPts val="600"/>
              </a:spcAft>
            </a:pPr>
            <a:r>
              <a:rPr lang="en-US" sz="2800" b="1" dirty="0">
                <a:solidFill>
                  <a:srgbClr val="09ACD9"/>
                </a:solidFill>
              </a:rPr>
              <a:t>=</a:t>
            </a:r>
          </a:p>
          <a:p>
            <a:pPr algn="ctr" rtl="0">
              <a:spcAft>
                <a:spcPts val="600"/>
              </a:spcAft>
            </a:pPr>
            <a:r>
              <a:rPr lang="en-US" sz="2800" b="1" dirty="0">
                <a:solidFill>
                  <a:srgbClr val="09ACD9"/>
                </a:solidFill>
              </a:rPr>
              <a:t>Correlation Index</a:t>
            </a:r>
            <a:endParaRPr lang="he-IL" sz="2800" b="1" dirty="0">
              <a:solidFill>
                <a:srgbClr val="09AC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788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0C116EAB-E547-6CBC-5826-E753DECBD0FD}"/>
              </a:ext>
            </a:extLst>
          </p:cNvPr>
          <p:cNvSpPr/>
          <p:nvPr/>
        </p:nvSpPr>
        <p:spPr>
          <a:xfrm>
            <a:off x="3333746" y="2332061"/>
            <a:ext cx="5782716" cy="190249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pPr indent="-685800"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Total Passengers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83519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349</Words>
  <Application>Microsoft Office PowerPoint</Application>
  <PresentationFormat>מסך רחב</PresentationFormat>
  <Paragraphs>71</Paragraphs>
  <Slides>17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17</vt:i4>
      </vt:variant>
    </vt:vector>
  </HeadingPairs>
  <TitlesOfParts>
    <vt:vector size="23" baseType="lpstr">
      <vt:lpstr>Aharoni</vt:lpstr>
      <vt:lpstr>Arial</vt:lpstr>
      <vt:lpstr>Calibri</vt:lpstr>
      <vt:lpstr>Calibri Light</vt:lpstr>
      <vt:lpstr>Candara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Passenger Satisfaction</dc:title>
  <dc:creator>golan sela</dc:creator>
  <cp:lastModifiedBy>golan sela</cp:lastModifiedBy>
  <cp:revision>27</cp:revision>
  <dcterms:created xsi:type="dcterms:W3CDTF">2022-09-02T01:59:59Z</dcterms:created>
  <dcterms:modified xsi:type="dcterms:W3CDTF">2022-09-04T00:09:29Z</dcterms:modified>
</cp:coreProperties>
</file>

<file path=docProps/thumbnail.jpeg>
</file>